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11F604-E817-4503-B71A-3EC6AA170E2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A4E3F5-D05C-4BC6-AED8-FB286494ED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Women’s Health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Pregnancy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573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Prenatal Care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951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prenatal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Extra care during pregnancy to ensure health and prevent complications</a:t>
            </a:r>
          </a:p>
          <a:p>
            <a:pPr lvl="0"/>
            <a:r>
              <a:rPr lang="en-US" dirty="0"/>
              <a:t>Appointments typically include:</a:t>
            </a:r>
          </a:p>
          <a:p>
            <a:pPr lvl="1"/>
            <a:r>
              <a:rPr lang="en-US" sz="2400" dirty="0"/>
              <a:t>A physical exam (including weight and blood pressure checks)</a:t>
            </a:r>
          </a:p>
          <a:p>
            <a:pPr lvl="1"/>
            <a:r>
              <a:rPr lang="en-US" sz="2400" dirty="0"/>
              <a:t>A pelvic exam</a:t>
            </a:r>
          </a:p>
          <a:p>
            <a:pPr lvl="1"/>
            <a:r>
              <a:rPr lang="en-US" sz="2400" dirty="0"/>
              <a:t>A urine sample</a:t>
            </a:r>
          </a:p>
          <a:p>
            <a:pPr lvl="1"/>
            <a:r>
              <a:rPr lang="en-US" sz="2400" dirty="0"/>
              <a:t>A blood test </a:t>
            </a:r>
          </a:p>
          <a:p>
            <a:pPr lvl="1"/>
            <a:r>
              <a:rPr lang="en-US" sz="2400" dirty="0"/>
              <a:t>Ultrasounds (routinely beginning ~20 wks.)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4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prenatal care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It reduces the risk of complications both during pregnancy and during labor</a:t>
            </a:r>
          </a:p>
          <a:p>
            <a:pPr lvl="0"/>
            <a:r>
              <a:rPr lang="en-US" dirty="0"/>
              <a:t>Can detect any issues that a woman may have early enough to address them</a:t>
            </a:r>
          </a:p>
          <a:p>
            <a:pPr lvl="0"/>
            <a:r>
              <a:rPr lang="en-US" b="1" i="1" dirty="0"/>
              <a:t>The healthier a woman is during pregnancy, the healthier the baby will be </a:t>
            </a:r>
            <a:endParaRPr lang="en-US" dirty="0"/>
          </a:p>
          <a:p>
            <a:pPr lvl="0"/>
            <a:r>
              <a:rPr lang="en-US" dirty="0"/>
              <a:t>Can provide a lot of information about what is and isn’t safe/healthy during pregnancy beyond the basics</a:t>
            </a:r>
          </a:p>
          <a:p>
            <a:pPr lvl="1"/>
            <a:r>
              <a:rPr lang="en-US" sz="2400" dirty="0"/>
              <a:t>Some supplements and medicines aren’t safe to take during pregnancy, and other supplements like folic acid are very important to take</a:t>
            </a:r>
          </a:p>
          <a:p>
            <a:pPr lvl="1"/>
            <a:r>
              <a:rPr lang="en-US" sz="2400" dirty="0"/>
              <a:t>Certain activities cease to be safe at certain points in pregnancy (ex. flying)</a:t>
            </a:r>
          </a:p>
          <a:p>
            <a:pPr lvl="1"/>
            <a:r>
              <a:rPr lang="en-US" sz="2400" dirty="0"/>
              <a:t>Exercise can be great to improve health during pregnancy, but only to a certain extent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prenatal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It’s important to start receiving prenatal care by early in the second trimester</a:t>
            </a:r>
          </a:p>
          <a:p>
            <a:pPr lvl="0"/>
            <a:r>
              <a:rPr lang="en-US" dirty="0"/>
              <a:t>Can either see a primary care physician or an OB/GYN</a:t>
            </a:r>
          </a:p>
          <a:p>
            <a:pPr lvl="1"/>
            <a:r>
              <a:rPr lang="en-US" dirty="0"/>
              <a:t>Better to see an OB/GYN for a high risk pregnancy</a:t>
            </a:r>
          </a:p>
          <a:p>
            <a:pPr lvl="0"/>
            <a:r>
              <a:rPr lang="en-US" dirty="0"/>
              <a:t>Medicaid covers costs of prenatal care through pregnancy, labor, and delivery</a:t>
            </a:r>
          </a:p>
          <a:p>
            <a:pPr lvl="0"/>
            <a:r>
              <a:rPr lang="en-US" dirty="0"/>
              <a:t>Call Cincinnati Health Department for reduced cost prenatal care options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Complications of Pregnancy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32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Gestational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Pregnant women who have never had a history of diabetes, who have high blood glucose levels during pregnancy </a:t>
            </a:r>
          </a:p>
          <a:p>
            <a:r>
              <a:rPr lang="en-US" sz="2800" dirty="0"/>
              <a:t>Sometimes can cause diabetes after pregnancy is over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4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Gestational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Maternal Risks:</a:t>
            </a:r>
          </a:p>
          <a:p>
            <a:pPr lvl="0"/>
            <a:r>
              <a:rPr lang="en-US" dirty="0" err="1"/>
              <a:t>Hydramnios</a:t>
            </a:r>
            <a:r>
              <a:rPr lang="en-US" dirty="0"/>
              <a:t> (extra fluid surrounding the fetus)</a:t>
            </a:r>
          </a:p>
          <a:p>
            <a:pPr lvl="0"/>
            <a:r>
              <a:rPr lang="en-US" dirty="0"/>
              <a:t>Preeclampsia</a:t>
            </a:r>
          </a:p>
          <a:p>
            <a:pPr lvl="0"/>
            <a:r>
              <a:rPr lang="en-US" dirty="0"/>
              <a:t>Eclampsia</a:t>
            </a:r>
          </a:p>
          <a:p>
            <a:pPr lvl="0"/>
            <a:r>
              <a:rPr lang="en-US" dirty="0"/>
              <a:t>Increased susceptibility for infection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Fetal and Neonatal Risks:</a:t>
            </a:r>
          </a:p>
          <a:p>
            <a:pPr lvl="0"/>
            <a:r>
              <a:rPr lang="en-US" dirty="0"/>
              <a:t>Prenatal mortality </a:t>
            </a:r>
          </a:p>
          <a:p>
            <a:pPr lvl="0"/>
            <a:r>
              <a:rPr lang="en-US" dirty="0"/>
              <a:t>Congenital abnormalities </a:t>
            </a:r>
          </a:p>
          <a:p>
            <a:pPr lvl="0"/>
            <a:r>
              <a:rPr lang="en-US" dirty="0"/>
              <a:t>Respiratory Distress Syndrome (RDS)</a:t>
            </a:r>
          </a:p>
          <a:p>
            <a:pPr lvl="0"/>
            <a:r>
              <a:rPr lang="en-US" dirty="0"/>
              <a:t>Intrauterine growth restriction (IUGR)</a:t>
            </a:r>
          </a:p>
          <a:p>
            <a:pPr lvl="0"/>
            <a:r>
              <a:rPr lang="en-US" dirty="0"/>
              <a:t>Hypocalcaemia</a:t>
            </a:r>
          </a:p>
          <a:p>
            <a:pPr lvl="0"/>
            <a:r>
              <a:rPr lang="en-US" dirty="0"/>
              <a:t>Hypoglycemia after birth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2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Gestational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Treatment</a:t>
            </a:r>
          </a:p>
          <a:p>
            <a:pPr lvl="0"/>
            <a:r>
              <a:rPr lang="en-US" sz="2800" dirty="0"/>
              <a:t>Diet therapy and exercise</a:t>
            </a:r>
          </a:p>
          <a:p>
            <a:pPr lvl="0"/>
            <a:r>
              <a:rPr lang="en-US" sz="2800" dirty="0"/>
              <a:t>Glucose monitoring </a:t>
            </a:r>
          </a:p>
          <a:p>
            <a:pPr lvl="0"/>
            <a:r>
              <a:rPr lang="en-US" sz="2800" dirty="0"/>
              <a:t>Insulin therapy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Ectopic Pregnancy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fertilized egg stays in the fallopian tube</a:t>
            </a:r>
          </a:p>
          <a:p>
            <a:r>
              <a:rPr lang="en-US" dirty="0"/>
              <a:t>Occurs in 1 out of every 50 pregnancies </a:t>
            </a:r>
          </a:p>
          <a:p>
            <a:r>
              <a:rPr lang="en-US" dirty="0"/>
              <a:t>Very dangerous and require emergency treatment </a:t>
            </a:r>
          </a:p>
          <a:p>
            <a:r>
              <a:rPr lang="en-US" dirty="0"/>
              <a:t>Very rare that the infant will </a:t>
            </a:r>
            <a:r>
              <a:rPr lang="en-US" dirty="0" smtClean="0"/>
              <a:t>survive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571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1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Ectopic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Risks:</a:t>
            </a:r>
          </a:p>
          <a:p>
            <a:pPr lvl="0"/>
            <a:r>
              <a:rPr lang="en-US" sz="2800" dirty="0"/>
              <a:t>Tubal damage</a:t>
            </a:r>
          </a:p>
          <a:p>
            <a:pPr lvl="0"/>
            <a:r>
              <a:rPr lang="en-US" sz="2800" dirty="0"/>
              <a:t>Pervious pelvic, tubal surgery, previous ectopic </a:t>
            </a:r>
          </a:p>
          <a:p>
            <a:pPr lvl="0"/>
            <a:r>
              <a:rPr lang="en-US" sz="2800" dirty="0"/>
              <a:t>High levels of progesterone</a:t>
            </a:r>
          </a:p>
          <a:p>
            <a:pPr lvl="0"/>
            <a:r>
              <a:rPr lang="en-US" sz="2800" dirty="0"/>
              <a:t>Primary infertility</a:t>
            </a:r>
          </a:p>
          <a:p>
            <a:pPr lvl="0"/>
            <a:r>
              <a:rPr lang="en-US" sz="2800" dirty="0"/>
              <a:t>Smoking</a:t>
            </a:r>
          </a:p>
          <a:p>
            <a:pPr lvl="0"/>
            <a:r>
              <a:rPr lang="en-US" sz="2800" dirty="0"/>
              <a:t>Advanced maternal 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Contraception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767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Preeclampsia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a pregnant woman develops high blood pressure and proteins levels </a:t>
            </a:r>
          </a:p>
          <a:p>
            <a:r>
              <a:rPr lang="en-US" sz="2800" dirty="0"/>
              <a:t>Occurs in 5% of pregnancies </a:t>
            </a:r>
          </a:p>
          <a:p>
            <a:r>
              <a:rPr lang="en-US" sz="2800" dirty="0"/>
              <a:t>Usually starts about 20 weeks after </a:t>
            </a:r>
            <a:r>
              <a:rPr lang="en-US" sz="2800" dirty="0" smtClean="0"/>
              <a:t>pregnancy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Preeclampsia can lead to a condition known as eclampsia in which seizures occur. 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3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Preeclampsia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Fetal risks:</a:t>
            </a:r>
          </a:p>
          <a:p>
            <a:pPr lvl="0"/>
            <a:r>
              <a:rPr lang="en-US" sz="2800" dirty="0"/>
              <a:t>Placental abruption </a:t>
            </a:r>
          </a:p>
          <a:p>
            <a:pPr lvl="0"/>
            <a:r>
              <a:rPr lang="en-US" sz="2800" dirty="0"/>
              <a:t>Poor growth</a:t>
            </a:r>
          </a:p>
          <a:p>
            <a:pPr lvl="0"/>
            <a:r>
              <a:rPr lang="en-US" sz="2800" dirty="0"/>
              <a:t>Too little amniotic fluid</a:t>
            </a:r>
          </a:p>
          <a:p>
            <a:pPr lvl="0"/>
            <a:r>
              <a:rPr lang="en-US" sz="2800" dirty="0"/>
              <a:t>Premature birth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1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Contraception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Birth control allows us to prevent pregnancy and plan the timing of pregnancy</a:t>
            </a:r>
          </a:p>
          <a:p>
            <a:pPr lvl="1"/>
            <a:r>
              <a:rPr lang="en-US" sz="2800" dirty="0"/>
              <a:t>Natural Methods</a:t>
            </a:r>
          </a:p>
          <a:p>
            <a:pPr lvl="1"/>
            <a:r>
              <a:rPr lang="en-US" sz="2800" dirty="0"/>
              <a:t>Hormonal Methods</a:t>
            </a:r>
          </a:p>
          <a:p>
            <a:pPr lvl="1"/>
            <a:r>
              <a:rPr lang="en-US" sz="2800" dirty="0"/>
              <a:t>Barrier Methods</a:t>
            </a:r>
          </a:p>
          <a:p>
            <a:pPr lvl="1"/>
            <a:r>
              <a:rPr lang="en-US" sz="2800" dirty="0"/>
              <a:t>Permanent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1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Natural Methods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Methods not involving hormones or surgery</a:t>
            </a:r>
          </a:p>
          <a:p>
            <a:pPr lvl="1"/>
            <a:r>
              <a:rPr lang="en-US" sz="2800" dirty="0"/>
              <a:t>Abstinence</a:t>
            </a:r>
          </a:p>
          <a:p>
            <a:pPr lvl="1"/>
            <a:r>
              <a:rPr lang="en-US" sz="2800" dirty="0" err="1"/>
              <a:t>Outercourse</a:t>
            </a:r>
            <a:endParaRPr lang="en-US" sz="2800" dirty="0"/>
          </a:p>
          <a:p>
            <a:pPr lvl="1"/>
            <a:r>
              <a:rPr lang="en-US" sz="2800" dirty="0"/>
              <a:t>Withdrawal Method</a:t>
            </a:r>
          </a:p>
          <a:p>
            <a:pPr lvl="1"/>
            <a:r>
              <a:rPr lang="en-US" sz="2800" dirty="0"/>
              <a:t>Breastfeeding</a:t>
            </a:r>
          </a:p>
          <a:p>
            <a:pPr lvl="1"/>
            <a:r>
              <a:rPr lang="en-US" sz="2800" dirty="0"/>
              <a:t>Fertility Awareness-Based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8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Hormonal Methods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Release hormones that keep eggs from leaving ovaries</a:t>
            </a:r>
          </a:p>
          <a:p>
            <a:r>
              <a:rPr lang="en-US" sz="2800" dirty="0"/>
              <a:t>Make cervical mucus thicker preventing sperm from getting to the eggs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18288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1764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28446"/>
            <a:ext cx="2509014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9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Hormonal Methods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Birth Control Vaginal Ring</a:t>
            </a:r>
          </a:p>
          <a:p>
            <a:r>
              <a:rPr lang="en-US" sz="2800" dirty="0"/>
              <a:t>Birth Control Implant</a:t>
            </a:r>
          </a:p>
          <a:p>
            <a:r>
              <a:rPr lang="en-US" sz="2800" dirty="0"/>
              <a:t>Birth Control Patch</a:t>
            </a:r>
          </a:p>
          <a:p>
            <a:r>
              <a:rPr lang="en-US" sz="2800" dirty="0"/>
              <a:t>Birth Control Pill</a:t>
            </a:r>
          </a:p>
          <a:p>
            <a:r>
              <a:rPr lang="en-US" sz="2800" dirty="0"/>
              <a:t>Birth Control Shot</a:t>
            </a:r>
          </a:p>
          <a:p>
            <a:r>
              <a:rPr lang="en-US" sz="2800" dirty="0"/>
              <a:t>Morning-After Pill</a:t>
            </a:r>
          </a:p>
          <a:p>
            <a:r>
              <a:rPr lang="en-US" sz="2800" dirty="0"/>
              <a:t>IUD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97" y="1524000"/>
            <a:ext cx="3895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72" y="4396365"/>
            <a:ext cx="1920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26" y="4396365"/>
            <a:ext cx="294630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90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Barrier Methods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Physically block sperm from fertilizing eggs</a:t>
            </a:r>
          </a:p>
          <a:p>
            <a:pPr lvl="1"/>
            <a:r>
              <a:rPr lang="en-US" sz="2800" dirty="0"/>
              <a:t>Male Condom</a:t>
            </a:r>
          </a:p>
          <a:p>
            <a:pPr lvl="1"/>
            <a:r>
              <a:rPr lang="en-US" sz="2800" dirty="0"/>
              <a:t>Female Condom</a:t>
            </a:r>
          </a:p>
          <a:p>
            <a:pPr lvl="1"/>
            <a:r>
              <a:rPr lang="en-US" sz="2800" dirty="0"/>
              <a:t>Birth Control Sponge</a:t>
            </a:r>
          </a:p>
          <a:p>
            <a:pPr lvl="1"/>
            <a:r>
              <a:rPr lang="en-US" sz="2800" dirty="0"/>
              <a:t>Diaphragm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04934"/>
            <a:ext cx="2362200" cy="175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7991"/>
            <a:ext cx="2590800" cy="193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77991"/>
            <a:ext cx="2591428" cy="19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77991"/>
            <a:ext cx="2200414" cy="19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2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Surgical Method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permanent solution performed by a physician to prevent future pregnancy</a:t>
            </a:r>
          </a:p>
          <a:p>
            <a:pPr lvl="1"/>
            <a:r>
              <a:rPr lang="en-US" sz="2800" dirty="0"/>
              <a:t>Vasectomy</a:t>
            </a:r>
          </a:p>
          <a:p>
            <a:pPr lvl="1"/>
            <a:r>
              <a:rPr lang="en-US" sz="2800" dirty="0"/>
              <a:t>Sterilization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7724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4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858000" cy="60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6623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114</TotalTime>
  <Words>541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Thatch</vt:lpstr>
      <vt:lpstr>Women’s Health</vt:lpstr>
      <vt:lpstr>Contraception </vt:lpstr>
      <vt:lpstr>Contraception </vt:lpstr>
      <vt:lpstr>Natural Methods</vt:lpstr>
      <vt:lpstr>Hormonal Methods</vt:lpstr>
      <vt:lpstr>Hormonal Methods</vt:lpstr>
      <vt:lpstr>Barrier Methods</vt:lpstr>
      <vt:lpstr>Surgical Method</vt:lpstr>
      <vt:lpstr>PowerPoint Presentation</vt:lpstr>
      <vt:lpstr>Prenatal Care </vt:lpstr>
      <vt:lpstr>What is prenatal care?</vt:lpstr>
      <vt:lpstr>Why is prenatal care so important?</vt:lpstr>
      <vt:lpstr>How to get prenatal care?</vt:lpstr>
      <vt:lpstr>Complications of Pregnancy</vt:lpstr>
      <vt:lpstr>Gestational Diabetes</vt:lpstr>
      <vt:lpstr>Gestational Diabetes</vt:lpstr>
      <vt:lpstr>Gestational Diabetes</vt:lpstr>
      <vt:lpstr>Ectopic Pregnancy </vt:lpstr>
      <vt:lpstr>Ectopic Pregnancy</vt:lpstr>
      <vt:lpstr>Preeclampsia</vt:lpstr>
      <vt:lpstr>Preeclampsia 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Health</dc:title>
  <dc:creator>Mollie</dc:creator>
  <cp:lastModifiedBy>Mollie</cp:lastModifiedBy>
  <cp:revision>5</cp:revision>
  <dcterms:created xsi:type="dcterms:W3CDTF">2014-04-07T00:30:05Z</dcterms:created>
  <dcterms:modified xsi:type="dcterms:W3CDTF">2014-04-07T15:05:07Z</dcterms:modified>
</cp:coreProperties>
</file>