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64" r:id="rId3"/>
    <p:sldId id="262" r:id="rId4"/>
    <p:sldId id="257" r:id="rId5"/>
    <p:sldId id="258" r:id="rId6"/>
    <p:sldId id="259" r:id="rId7"/>
    <p:sldId id="260" r:id="rId8"/>
    <p:sldId id="270" r:id="rId9"/>
    <p:sldId id="271" r:id="rId10"/>
    <p:sldId id="261" r:id="rId11"/>
    <p:sldId id="266" r:id="rId12"/>
    <p:sldId id="267" r:id="rId13"/>
    <p:sldId id="263" r:id="rId14"/>
    <p:sldId id="272" r:id="rId15"/>
    <p:sldId id="265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57582D-D392-A149-9773-BA29D8BE7DFB}" type="doc">
      <dgm:prSet loTypeId="urn:microsoft.com/office/officeart/2005/8/layout/vList3#1" loCatId="list" qsTypeId="urn:microsoft.com/office/officeart/2005/8/quickstyle/simple4" qsCatId="simple" csTypeId="urn:microsoft.com/office/officeart/2005/8/colors/accent6_2" csCatId="accent6" phldr="1"/>
      <dgm:spPr/>
    </dgm:pt>
    <dgm:pt modelId="{AC167CF7-A027-584F-A081-1A118716445A}">
      <dgm:prSet phldrT="[Text]"/>
      <dgm:spPr/>
      <dgm:t>
        <a:bodyPr/>
        <a:lstStyle/>
        <a:p>
          <a:r>
            <a:rPr lang="en-US" b="1" cap="none" spc="0" dirty="0" smtClean="0">
              <a:ln w="1905"/>
              <a:effectLst/>
            </a:rPr>
            <a:t>Human</a:t>
          </a:r>
          <a:endParaRPr lang="en-US" b="1" cap="none" spc="0" dirty="0">
            <a:ln w="1905"/>
            <a:effectLst/>
          </a:endParaRPr>
        </a:p>
      </dgm:t>
    </dgm:pt>
    <dgm:pt modelId="{FA8E3ACA-F4C2-CF4D-A556-E1B1CE49CDCC}" type="parTrans" cxnId="{AD54260A-0C17-0A43-914D-1363F3B2BECB}">
      <dgm:prSet/>
      <dgm:spPr/>
      <dgm:t>
        <a:bodyPr/>
        <a:lstStyle/>
        <a:p>
          <a:endParaRPr lang="en-US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D9D13ED7-FE99-534E-8DE0-DBFEB3E08E22}" type="sibTrans" cxnId="{AD54260A-0C17-0A43-914D-1363F3B2BECB}">
      <dgm:prSet/>
      <dgm:spPr/>
      <dgm:t>
        <a:bodyPr/>
        <a:lstStyle/>
        <a:p>
          <a:endParaRPr lang="en-US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F8095363-A38D-4D40-82EE-124E515CA7AA}">
      <dgm:prSet phldrT="[Text]"/>
      <dgm:spPr/>
      <dgm:t>
        <a:bodyPr/>
        <a:lstStyle/>
        <a:p>
          <a:r>
            <a:rPr lang="en-US" b="1" cap="none" spc="0" dirty="0" smtClean="0">
              <a:ln w="1905"/>
              <a:effectLst/>
            </a:rPr>
            <a:t>Immunodeficiency</a:t>
          </a:r>
        </a:p>
      </dgm:t>
    </dgm:pt>
    <dgm:pt modelId="{ED897971-9751-B04E-AAFD-CC1C1DCCD703}" type="parTrans" cxnId="{FB8C10D6-2DCE-8346-AA8C-9C2BF60EA5D3}">
      <dgm:prSet/>
      <dgm:spPr/>
      <dgm:t>
        <a:bodyPr/>
        <a:lstStyle/>
        <a:p>
          <a:endParaRPr lang="en-US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8AE27554-BA3C-4141-A900-A592E56E3025}" type="sibTrans" cxnId="{FB8C10D6-2DCE-8346-AA8C-9C2BF60EA5D3}">
      <dgm:prSet/>
      <dgm:spPr/>
      <dgm:t>
        <a:bodyPr/>
        <a:lstStyle/>
        <a:p>
          <a:endParaRPr lang="en-US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30C6E721-4A4F-AF46-A588-33B726DC172F}">
      <dgm:prSet phldrT="[Text]"/>
      <dgm:spPr/>
      <dgm:t>
        <a:bodyPr/>
        <a:lstStyle/>
        <a:p>
          <a:r>
            <a:rPr lang="en-US" b="1" cap="none" spc="0" dirty="0" smtClean="0">
              <a:ln w="1905"/>
              <a:effectLst/>
            </a:rPr>
            <a:t>Virus</a:t>
          </a:r>
        </a:p>
      </dgm:t>
    </dgm:pt>
    <dgm:pt modelId="{B0F78412-3BB8-B146-ACA0-0B485051E9D2}" type="parTrans" cxnId="{CA101403-4411-BE4B-A1B8-F93192E47E77}">
      <dgm:prSet/>
      <dgm:spPr/>
      <dgm:t>
        <a:bodyPr/>
        <a:lstStyle/>
        <a:p>
          <a:endParaRPr lang="en-US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5F7516DF-9B65-ED4D-B260-E8D3D24E5532}" type="sibTrans" cxnId="{CA101403-4411-BE4B-A1B8-F93192E47E77}">
      <dgm:prSet/>
      <dgm:spPr/>
      <dgm:t>
        <a:bodyPr/>
        <a:lstStyle/>
        <a:p>
          <a:endParaRPr lang="en-US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4A5947BE-B05A-9E43-8FBC-A358C6FF5E68}" type="pres">
      <dgm:prSet presAssocID="{3C57582D-D392-A149-9773-BA29D8BE7DFB}" presName="linearFlow" presStyleCnt="0">
        <dgm:presLayoutVars>
          <dgm:dir/>
          <dgm:resizeHandles val="exact"/>
        </dgm:presLayoutVars>
      </dgm:prSet>
      <dgm:spPr/>
    </dgm:pt>
    <dgm:pt modelId="{5FABA8A7-0388-AF43-BD62-60A2FE3637A5}" type="pres">
      <dgm:prSet presAssocID="{AC167CF7-A027-584F-A081-1A118716445A}" presName="composite" presStyleCnt="0"/>
      <dgm:spPr/>
    </dgm:pt>
    <dgm:pt modelId="{196F5DA8-3F4B-494E-BDBE-273BC85724CC}" type="pres">
      <dgm:prSet presAssocID="{AC167CF7-A027-584F-A081-1A118716445A}" presName="imgShp" presStyleLbl="fgImgPlace1" presStyleIdx="0" presStyleCnt="3"/>
      <dgm:spPr/>
    </dgm:pt>
    <dgm:pt modelId="{0C383188-ED1A-DC43-B3FA-A054FB8DFF8E}" type="pres">
      <dgm:prSet presAssocID="{AC167CF7-A027-584F-A081-1A118716445A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F7892-EC49-CD4D-B08A-4FD30B0A7428}" type="pres">
      <dgm:prSet presAssocID="{D9D13ED7-FE99-534E-8DE0-DBFEB3E08E22}" presName="spacing" presStyleCnt="0"/>
      <dgm:spPr/>
    </dgm:pt>
    <dgm:pt modelId="{A602596C-5D72-3643-B6A9-72190CB81ECF}" type="pres">
      <dgm:prSet presAssocID="{F8095363-A38D-4D40-82EE-124E515CA7AA}" presName="composite" presStyleCnt="0"/>
      <dgm:spPr/>
    </dgm:pt>
    <dgm:pt modelId="{7AF871DE-049A-394F-A577-9AB4B5ECEA5D}" type="pres">
      <dgm:prSet presAssocID="{F8095363-A38D-4D40-82EE-124E515CA7AA}" presName="imgShp" presStyleLbl="fgImgPlace1" presStyleIdx="1" presStyleCnt="3"/>
      <dgm:spPr/>
    </dgm:pt>
    <dgm:pt modelId="{D51DA68D-4F68-AD4C-A199-585D422BBD63}" type="pres">
      <dgm:prSet presAssocID="{F8095363-A38D-4D40-82EE-124E515CA7AA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CFEBF-FE5D-3549-91DF-7F6222CEE5FC}" type="pres">
      <dgm:prSet presAssocID="{8AE27554-BA3C-4141-A900-A592E56E3025}" presName="spacing" presStyleCnt="0"/>
      <dgm:spPr/>
    </dgm:pt>
    <dgm:pt modelId="{9E5DE46E-42B6-E845-9B66-A3804C8268BC}" type="pres">
      <dgm:prSet presAssocID="{30C6E721-4A4F-AF46-A588-33B726DC172F}" presName="composite" presStyleCnt="0"/>
      <dgm:spPr/>
    </dgm:pt>
    <dgm:pt modelId="{4FD3B78B-DF90-3745-894C-CA0BB33EE06B}" type="pres">
      <dgm:prSet presAssocID="{30C6E721-4A4F-AF46-A588-33B726DC172F}" presName="imgShp" presStyleLbl="fgImgPlace1" presStyleIdx="2" presStyleCnt="3"/>
      <dgm:spPr/>
    </dgm:pt>
    <dgm:pt modelId="{1B13B846-319F-7946-BBE8-744AF96713C8}" type="pres">
      <dgm:prSet presAssocID="{30C6E721-4A4F-AF46-A588-33B726DC172F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5E129A-07A6-3D44-8FD7-5EADEB688D5C}" type="presOf" srcId="{30C6E721-4A4F-AF46-A588-33B726DC172F}" destId="{1B13B846-319F-7946-BBE8-744AF96713C8}" srcOrd="0" destOrd="0" presId="urn:microsoft.com/office/officeart/2005/8/layout/vList3#1"/>
    <dgm:cxn modelId="{25B0BF37-47C5-E442-890C-269516ABEA7F}" type="presOf" srcId="{F8095363-A38D-4D40-82EE-124E515CA7AA}" destId="{D51DA68D-4F68-AD4C-A199-585D422BBD63}" srcOrd="0" destOrd="0" presId="urn:microsoft.com/office/officeart/2005/8/layout/vList3#1"/>
    <dgm:cxn modelId="{BA99AF07-9A83-4542-9F5C-DA64D3C81F1A}" type="presOf" srcId="{3C57582D-D392-A149-9773-BA29D8BE7DFB}" destId="{4A5947BE-B05A-9E43-8FBC-A358C6FF5E68}" srcOrd="0" destOrd="0" presId="urn:microsoft.com/office/officeart/2005/8/layout/vList3#1"/>
    <dgm:cxn modelId="{FB8C10D6-2DCE-8346-AA8C-9C2BF60EA5D3}" srcId="{3C57582D-D392-A149-9773-BA29D8BE7DFB}" destId="{F8095363-A38D-4D40-82EE-124E515CA7AA}" srcOrd="1" destOrd="0" parTransId="{ED897971-9751-B04E-AAFD-CC1C1DCCD703}" sibTransId="{8AE27554-BA3C-4141-A900-A592E56E3025}"/>
    <dgm:cxn modelId="{808F28A9-4FE8-914F-9310-0F8178D36827}" type="presOf" srcId="{AC167CF7-A027-584F-A081-1A118716445A}" destId="{0C383188-ED1A-DC43-B3FA-A054FB8DFF8E}" srcOrd="0" destOrd="0" presId="urn:microsoft.com/office/officeart/2005/8/layout/vList3#1"/>
    <dgm:cxn modelId="{AD54260A-0C17-0A43-914D-1363F3B2BECB}" srcId="{3C57582D-D392-A149-9773-BA29D8BE7DFB}" destId="{AC167CF7-A027-584F-A081-1A118716445A}" srcOrd="0" destOrd="0" parTransId="{FA8E3ACA-F4C2-CF4D-A556-E1B1CE49CDCC}" sibTransId="{D9D13ED7-FE99-534E-8DE0-DBFEB3E08E22}"/>
    <dgm:cxn modelId="{CA101403-4411-BE4B-A1B8-F93192E47E77}" srcId="{3C57582D-D392-A149-9773-BA29D8BE7DFB}" destId="{30C6E721-4A4F-AF46-A588-33B726DC172F}" srcOrd="2" destOrd="0" parTransId="{B0F78412-3BB8-B146-ACA0-0B485051E9D2}" sibTransId="{5F7516DF-9B65-ED4D-B260-E8D3D24E5532}"/>
    <dgm:cxn modelId="{F778EB12-19E0-AE42-B099-E074B93FDD33}" type="presParOf" srcId="{4A5947BE-B05A-9E43-8FBC-A358C6FF5E68}" destId="{5FABA8A7-0388-AF43-BD62-60A2FE3637A5}" srcOrd="0" destOrd="0" presId="urn:microsoft.com/office/officeart/2005/8/layout/vList3#1"/>
    <dgm:cxn modelId="{53BB70FD-DDFA-A34F-BC71-38A3E58C5439}" type="presParOf" srcId="{5FABA8A7-0388-AF43-BD62-60A2FE3637A5}" destId="{196F5DA8-3F4B-494E-BDBE-273BC85724CC}" srcOrd="0" destOrd="0" presId="urn:microsoft.com/office/officeart/2005/8/layout/vList3#1"/>
    <dgm:cxn modelId="{862917FC-1006-0841-9C14-0A13C53C890C}" type="presParOf" srcId="{5FABA8A7-0388-AF43-BD62-60A2FE3637A5}" destId="{0C383188-ED1A-DC43-B3FA-A054FB8DFF8E}" srcOrd="1" destOrd="0" presId="urn:microsoft.com/office/officeart/2005/8/layout/vList3#1"/>
    <dgm:cxn modelId="{7BE7C697-8D47-404F-867C-3905D9A9386D}" type="presParOf" srcId="{4A5947BE-B05A-9E43-8FBC-A358C6FF5E68}" destId="{493F7892-EC49-CD4D-B08A-4FD30B0A7428}" srcOrd="1" destOrd="0" presId="urn:microsoft.com/office/officeart/2005/8/layout/vList3#1"/>
    <dgm:cxn modelId="{C28CB2B4-F58C-964F-B371-F92B9D14A10B}" type="presParOf" srcId="{4A5947BE-B05A-9E43-8FBC-A358C6FF5E68}" destId="{A602596C-5D72-3643-B6A9-72190CB81ECF}" srcOrd="2" destOrd="0" presId="urn:microsoft.com/office/officeart/2005/8/layout/vList3#1"/>
    <dgm:cxn modelId="{F4CC3223-1C99-8545-95CB-7941719B8957}" type="presParOf" srcId="{A602596C-5D72-3643-B6A9-72190CB81ECF}" destId="{7AF871DE-049A-394F-A577-9AB4B5ECEA5D}" srcOrd="0" destOrd="0" presId="urn:microsoft.com/office/officeart/2005/8/layout/vList3#1"/>
    <dgm:cxn modelId="{87E8EA02-0170-C245-9972-94AC0A0C3C4F}" type="presParOf" srcId="{A602596C-5D72-3643-B6A9-72190CB81ECF}" destId="{D51DA68D-4F68-AD4C-A199-585D422BBD63}" srcOrd="1" destOrd="0" presId="urn:microsoft.com/office/officeart/2005/8/layout/vList3#1"/>
    <dgm:cxn modelId="{76A24724-AEF5-AE4D-AF63-A3DC663B665E}" type="presParOf" srcId="{4A5947BE-B05A-9E43-8FBC-A358C6FF5E68}" destId="{DFECFEBF-FE5D-3549-91DF-7F6222CEE5FC}" srcOrd="3" destOrd="0" presId="urn:microsoft.com/office/officeart/2005/8/layout/vList3#1"/>
    <dgm:cxn modelId="{A7C44C48-9731-B844-9845-3528266B2041}" type="presParOf" srcId="{4A5947BE-B05A-9E43-8FBC-A358C6FF5E68}" destId="{9E5DE46E-42B6-E845-9B66-A3804C8268BC}" srcOrd="4" destOrd="0" presId="urn:microsoft.com/office/officeart/2005/8/layout/vList3#1"/>
    <dgm:cxn modelId="{82711BBD-D5B1-E14A-9986-73BCE3118023}" type="presParOf" srcId="{9E5DE46E-42B6-E845-9B66-A3804C8268BC}" destId="{4FD3B78B-DF90-3745-894C-CA0BB33EE06B}" srcOrd="0" destOrd="0" presId="urn:microsoft.com/office/officeart/2005/8/layout/vList3#1"/>
    <dgm:cxn modelId="{CEDD810D-114D-1248-AAFB-03A27EBA95AA}" type="presParOf" srcId="{9E5DE46E-42B6-E845-9B66-A3804C8268BC}" destId="{1B13B846-319F-7946-BBE8-744AF96713C8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6848EB-28FF-984E-9908-958C53AD73D2}" type="doc">
      <dgm:prSet loTypeId="urn:microsoft.com/office/officeart/2005/8/layout/vList3#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51AC30-9044-804F-9F5B-BF457AD318D0}">
      <dgm:prSet phldrT="[Text]"/>
      <dgm:spPr/>
      <dgm:t>
        <a:bodyPr/>
        <a:lstStyle/>
        <a:p>
          <a:r>
            <a:rPr lang="en-US" dirty="0" smtClean="0"/>
            <a:t>Abstinence</a:t>
          </a:r>
          <a:endParaRPr lang="en-US" dirty="0"/>
        </a:p>
      </dgm:t>
    </dgm:pt>
    <dgm:pt modelId="{9EB12530-8562-9049-BBCF-6F3EC4DEB6DD}" type="parTrans" cxnId="{5D0AA342-2D8D-CB47-A69D-FA445501836D}">
      <dgm:prSet/>
      <dgm:spPr/>
      <dgm:t>
        <a:bodyPr/>
        <a:lstStyle/>
        <a:p>
          <a:endParaRPr lang="en-US"/>
        </a:p>
      </dgm:t>
    </dgm:pt>
    <dgm:pt modelId="{383F825A-CF83-684D-B7CA-7E712F222A9C}" type="sibTrans" cxnId="{5D0AA342-2D8D-CB47-A69D-FA445501836D}">
      <dgm:prSet/>
      <dgm:spPr/>
      <dgm:t>
        <a:bodyPr/>
        <a:lstStyle/>
        <a:p>
          <a:endParaRPr lang="en-US"/>
        </a:p>
      </dgm:t>
    </dgm:pt>
    <dgm:pt modelId="{0C0C14F2-70B5-AE44-AEE4-3544570A0231}">
      <dgm:prSet phldrT="[Text]"/>
      <dgm:spPr/>
      <dgm:t>
        <a:bodyPr/>
        <a:lstStyle/>
        <a:p>
          <a:r>
            <a:rPr lang="en-US" dirty="0" smtClean="0"/>
            <a:t>Being faithful</a:t>
          </a:r>
          <a:endParaRPr lang="en-US" dirty="0"/>
        </a:p>
      </dgm:t>
    </dgm:pt>
    <dgm:pt modelId="{4671F814-5F36-F641-8645-1859E7EF29DE}" type="parTrans" cxnId="{A79D9885-72A3-1D4D-965D-AFEC34267534}">
      <dgm:prSet/>
      <dgm:spPr/>
      <dgm:t>
        <a:bodyPr/>
        <a:lstStyle/>
        <a:p>
          <a:endParaRPr lang="en-US"/>
        </a:p>
      </dgm:t>
    </dgm:pt>
    <dgm:pt modelId="{CF1CC9A0-BD18-3C48-90A7-8539A9E64D6E}" type="sibTrans" cxnId="{A79D9885-72A3-1D4D-965D-AFEC34267534}">
      <dgm:prSet/>
      <dgm:spPr/>
      <dgm:t>
        <a:bodyPr/>
        <a:lstStyle/>
        <a:p>
          <a:endParaRPr lang="en-US"/>
        </a:p>
      </dgm:t>
    </dgm:pt>
    <dgm:pt modelId="{8114233D-90BE-9B4F-94FE-2F5379BC6935}">
      <dgm:prSet phldrT="[Text]"/>
      <dgm:spPr/>
      <dgm:t>
        <a:bodyPr/>
        <a:lstStyle/>
        <a:p>
          <a:r>
            <a:rPr lang="en-US" dirty="0" smtClean="0"/>
            <a:t>Condoms</a:t>
          </a:r>
          <a:endParaRPr lang="en-US" dirty="0"/>
        </a:p>
      </dgm:t>
    </dgm:pt>
    <dgm:pt modelId="{02270D16-6ADD-DB45-96F8-BE8AC2D2FE60}" type="parTrans" cxnId="{56676EBF-B324-9441-8699-0C057F2A1AC4}">
      <dgm:prSet/>
      <dgm:spPr/>
      <dgm:t>
        <a:bodyPr/>
        <a:lstStyle/>
        <a:p>
          <a:endParaRPr lang="en-US"/>
        </a:p>
      </dgm:t>
    </dgm:pt>
    <dgm:pt modelId="{D3351003-6FBA-9242-BED2-1364FC570927}" type="sibTrans" cxnId="{56676EBF-B324-9441-8699-0C057F2A1AC4}">
      <dgm:prSet/>
      <dgm:spPr/>
      <dgm:t>
        <a:bodyPr/>
        <a:lstStyle/>
        <a:p>
          <a:endParaRPr lang="en-US"/>
        </a:p>
      </dgm:t>
    </dgm:pt>
    <dgm:pt modelId="{93DB6F97-1C2A-5349-BACD-D8D58AFF708C}" type="pres">
      <dgm:prSet presAssocID="{C16848EB-28FF-984E-9908-958C53AD73D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A8EA67-F19F-CB48-B0AC-AA2361AAE111}" type="pres">
      <dgm:prSet presAssocID="{1551AC30-9044-804F-9F5B-BF457AD318D0}" presName="composite" presStyleCnt="0"/>
      <dgm:spPr/>
    </dgm:pt>
    <dgm:pt modelId="{21A9E324-04F1-4741-A383-611BEAA7AD68}" type="pres">
      <dgm:prSet presAssocID="{1551AC30-9044-804F-9F5B-BF457AD318D0}" presName="imgShp" presStyleLbl="fgImgPlace1" presStyleIdx="0" presStyleCnt="3" custLinFactNeighborX="3394" custLinFactNeighborY="-151"/>
      <dgm:spPr/>
    </dgm:pt>
    <dgm:pt modelId="{739E12C4-919E-D441-8CFE-5C1CA1A748FA}" type="pres">
      <dgm:prSet presAssocID="{1551AC30-9044-804F-9F5B-BF457AD318D0}" presName="txShp" presStyleLbl="node1" presStyleIdx="0" presStyleCnt="3" custLinFactNeighborX="875" custLinFactNeighborY="-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A56A9B-A221-2344-9EB3-B825F34A923A}" type="pres">
      <dgm:prSet presAssocID="{383F825A-CF83-684D-B7CA-7E712F222A9C}" presName="spacing" presStyleCnt="0"/>
      <dgm:spPr/>
    </dgm:pt>
    <dgm:pt modelId="{50D07054-6BAB-1745-8468-CBCE226041EF}" type="pres">
      <dgm:prSet presAssocID="{0C0C14F2-70B5-AE44-AEE4-3544570A0231}" presName="composite" presStyleCnt="0"/>
      <dgm:spPr/>
    </dgm:pt>
    <dgm:pt modelId="{874B075B-8B6C-3941-80FD-7D157D50AEA6}" type="pres">
      <dgm:prSet presAssocID="{0C0C14F2-70B5-AE44-AEE4-3544570A0231}" presName="imgShp" presStyleLbl="fgImgPlace1" presStyleIdx="1" presStyleCnt="3"/>
      <dgm:spPr/>
    </dgm:pt>
    <dgm:pt modelId="{E13D7E7D-D869-184D-A942-E8597F7808C4}" type="pres">
      <dgm:prSet presAssocID="{0C0C14F2-70B5-AE44-AEE4-3544570A0231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297C4A-0EE4-2F49-8AE8-A379A4C2BF95}" type="pres">
      <dgm:prSet presAssocID="{CF1CC9A0-BD18-3C48-90A7-8539A9E64D6E}" presName="spacing" presStyleCnt="0"/>
      <dgm:spPr/>
    </dgm:pt>
    <dgm:pt modelId="{F6F719CB-EAFB-1542-9888-E072610DD75C}" type="pres">
      <dgm:prSet presAssocID="{8114233D-90BE-9B4F-94FE-2F5379BC6935}" presName="composite" presStyleCnt="0"/>
      <dgm:spPr/>
    </dgm:pt>
    <dgm:pt modelId="{FF22ABA2-86F4-074C-8B39-D41295C85696}" type="pres">
      <dgm:prSet presAssocID="{8114233D-90BE-9B4F-94FE-2F5379BC6935}" presName="imgShp" presStyleLbl="fgImgPlace1" presStyleIdx="2" presStyleCnt="3"/>
      <dgm:spPr/>
    </dgm:pt>
    <dgm:pt modelId="{E7AA0696-78AE-6041-AC1A-CC14BAAE33B0}" type="pres">
      <dgm:prSet presAssocID="{8114233D-90BE-9B4F-94FE-2F5379BC6935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1C77C3-C869-934B-9FDC-8B56BCBBF35B}" type="presOf" srcId="{C16848EB-28FF-984E-9908-958C53AD73D2}" destId="{93DB6F97-1C2A-5349-BACD-D8D58AFF708C}" srcOrd="0" destOrd="0" presId="urn:microsoft.com/office/officeart/2005/8/layout/vList3#2"/>
    <dgm:cxn modelId="{AF357060-6BC6-FF41-9E69-184CDE3605EA}" type="presOf" srcId="{0C0C14F2-70B5-AE44-AEE4-3544570A0231}" destId="{E13D7E7D-D869-184D-A942-E8597F7808C4}" srcOrd="0" destOrd="0" presId="urn:microsoft.com/office/officeart/2005/8/layout/vList3#2"/>
    <dgm:cxn modelId="{6934FBA0-99FE-714C-AEC9-A8B429157FE7}" type="presOf" srcId="{1551AC30-9044-804F-9F5B-BF457AD318D0}" destId="{739E12C4-919E-D441-8CFE-5C1CA1A748FA}" srcOrd="0" destOrd="0" presId="urn:microsoft.com/office/officeart/2005/8/layout/vList3#2"/>
    <dgm:cxn modelId="{7090BD38-B9E7-7F42-B4E9-2816F7988604}" type="presOf" srcId="{8114233D-90BE-9B4F-94FE-2F5379BC6935}" destId="{E7AA0696-78AE-6041-AC1A-CC14BAAE33B0}" srcOrd="0" destOrd="0" presId="urn:microsoft.com/office/officeart/2005/8/layout/vList3#2"/>
    <dgm:cxn modelId="{56676EBF-B324-9441-8699-0C057F2A1AC4}" srcId="{C16848EB-28FF-984E-9908-958C53AD73D2}" destId="{8114233D-90BE-9B4F-94FE-2F5379BC6935}" srcOrd="2" destOrd="0" parTransId="{02270D16-6ADD-DB45-96F8-BE8AC2D2FE60}" sibTransId="{D3351003-6FBA-9242-BED2-1364FC570927}"/>
    <dgm:cxn modelId="{A79D9885-72A3-1D4D-965D-AFEC34267534}" srcId="{C16848EB-28FF-984E-9908-958C53AD73D2}" destId="{0C0C14F2-70B5-AE44-AEE4-3544570A0231}" srcOrd="1" destOrd="0" parTransId="{4671F814-5F36-F641-8645-1859E7EF29DE}" sibTransId="{CF1CC9A0-BD18-3C48-90A7-8539A9E64D6E}"/>
    <dgm:cxn modelId="{5D0AA342-2D8D-CB47-A69D-FA445501836D}" srcId="{C16848EB-28FF-984E-9908-958C53AD73D2}" destId="{1551AC30-9044-804F-9F5B-BF457AD318D0}" srcOrd="0" destOrd="0" parTransId="{9EB12530-8562-9049-BBCF-6F3EC4DEB6DD}" sibTransId="{383F825A-CF83-684D-B7CA-7E712F222A9C}"/>
    <dgm:cxn modelId="{F9CC083E-60B8-894B-A2CA-06DAB436DBBA}" type="presParOf" srcId="{93DB6F97-1C2A-5349-BACD-D8D58AFF708C}" destId="{3CA8EA67-F19F-CB48-B0AC-AA2361AAE111}" srcOrd="0" destOrd="0" presId="urn:microsoft.com/office/officeart/2005/8/layout/vList3#2"/>
    <dgm:cxn modelId="{216B5040-B93C-3048-99B3-332AD7A5649D}" type="presParOf" srcId="{3CA8EA67-F19F-CB48-B0AC-AA2361AAE111}" destId="{21A9E324-04F1-4741-A383-611BEAA7AD68}" srcOrd="0" destOrd="0" presId="urn:microsoft.com/office/officeart/2005/8/layout/vList3#2"/>
    <dgm:cxn modelId="{D4269908-DC1B-DB47-BD3E-F938E4314D25}" type="presParOf" srcId="{3CA8EA67-F19F-CB48-B0AC-AA2361AAE111}" destId="{739E12C4-919E-D441-8CFE-5C1CA1A748FA}" srcOrd="1" destOrd="0" presId="urn:microsoft.com/office/officeart/2005/8/layout/vList3#2"/>
    <dgm:cxn modelId="{4BCAA8B1-5CCA-F94D-815B-560A4B47ACFF}" type="presParOf" srcId="{93DB6F97-1C2A-5349-BACD-D8D58AFF708C}" destId="{17A56A9B-A221-2344-9EB3-B825F34A923A}" srcOrd="1" destOrd="0" presId="urn:microsoft.com/office/officeart/2005/8/layout/vList3#2"/>
    <dgm:cxn modelId="{5C67A290-5D8C-C44B-898D-2F66D482E09B}" type="presParOf" srcId="{93DB6F97-1C2A-5349-BACD-D8D58AFF708C}" destId="{50D07054-6BAB-1745-8468-CBCE226041EF}" srcOrd="2" destOrd="0" presId="urn:microsoft.com/office/officeart/2005/8/layout/vList3#2"/>
    <dgm:cxn modelId="{EE8C8E27-99A4-044A-A633-C4B7ADE112A0}" type="presParOf" srcId="{50D07054-6BAB-1745-8468-CBCE226041EF}" destId="{874B075B-8B6C-3941-80FD-7D157D50AEA6}" srcOrd="0" destOrd="0" presId="urn:microsoft.com/office/officeart/2005/8/layout/vList3#2"/>
    <dgm:cxn modelId="{F347BBCB-16AB-B645-A01F-8AE33BF8DA9A}" type="presParOf" srcId="{50D07054-6BAB-1745-8468-CBCE226041EF}" destId="{E13D7E7D-D869-184D-A942-E8597F7808C4}" srcOrd="1" destOrd="0" presId="urn:microsoft.com/office/officeart/2005/8/layout/vList3#2"/>
    <dgm:cxn modelId="{BCAA962D-D2F8-5E48-896D-7A4D22147186}" type="presParOf" srcId="{93DB6F97-1C2A-5349-BACD-D8D58AFF708C}" destId="{D6297C4A-0EE4-2F49-8AE8-A379A4C2BF95}" srcOrd="3" destOrd="0" presId="urn:microsoft.com/office/officeart/2005/8/layout/vList3#2"/>
    <dgm:cxn modelId="{E0534098-C941-834F-B81E-EBBF196CA32D}" type="presParOf" srcId="{93DB6F97-1C2A-5349-BACD-D8D58AFF708C}" destId="{F6F719CB-EAFB-1542-9888-E072610DD75C}" srcOrd="4" destOrd="0" presId="urn:microsoft.com/office/officeart/2005/8/layout/vList3#2"/>
    <dgm:cxn modelId="{EED9C549-CA78-9546-94BE-10F84BDA273C}" type="presParOf" srcId="{F6F719CB-EAFB-1542-9888-E072610DD75C}" destId="{FF22ABA2-86F4-074C-8B39-D41295C85696}" srcOrd="0" destOrd="0" presId="urn:microsoft.com/office/officeart/2005/8/layout/vList3#2"/>
    <dgm:cxn modelId="{E535B1D3-FE78-B84D-B4FE-8A32E9C1E6D9}" type="presParOf" srcId="{F6F719CB-EAFB-1542-9888-E072610DD75C}" destId="{E7AA0696-78AE-6041-AC1A-CC14BAAE33B0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383188-ED1A-DC43-B3FA-A054FB8DFF8E}">
      <dsp:nvSpPr>
        <dsp:cNvPr id="0" name=""/>
        <dsp:cNvSpPr/>
      </dsp:nvSpPr>
      <dsp:spPr>
        <a:xfrm rot="10800000">
          <a:off x="1661561" y="1779"/>
          <a:ext cx="5442068" cy="1163260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2966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cap="none" spc="0" dirty="0" smtClean="0">
              <a:ln w="1905"/>
              <a:effectLst/>
            </a:rPr>
            <a:t>Human</a:t>
          </a:r>
          <a:endParaRPr lang="en-US" sz="2500" b="1" kern="1200" cap="none" spc="0" dirty="0">
            <a:ln w="1905"/>
            <a:effectLst/>
          </a:endParaRPr>
        </a:p>
      </dsp:txBody>
      <dsp:txXfrm rot="10800000">
        <a:off x="1952376" y="1779"/>
        <a:ext cx="5151253" cy="1163260"/>
      </dsp:txXfrm>
    </dsp:sp>
    <dsp:sp modelId="{196F5DA8-3F4B-494E-BDBE-273BC85724CC}">
      <dsp:nvSpPr>
        <dsp:cNvPr id="0" name=""/>
        <dsp:cNvSpPr/>
      </dsp:nvSpPr>
      <dsp:spPr>
        <a:xfrm>
          <a:off x="1079931" y="1779"/>
          <a:ext cx="1163260" cy="1163260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51DA68D-4F68-AD4C-A199-585D422BBD63}">
      <dsp:nvSpPr>
        <dsp:cNvPr id="0" name=""/>
        <dsp:cNvSpPr/>
      </dsp:nvSpPr>
      <dsp:spPr>
        <a:xfrm rot="10800000">
          <a:off x="1661561" y="1512282"/>
          <a:ext cx="5442068" cy="1163260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2966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cap="none" spc="0" dirty="0" smtClean="0">
              <a:ln w="1905"/>
              <a:effectLst/>
            </a:rPr>
            <a:t>Immunodeficiency</a:t>
          </a:r>
        </a:p>
      </dsp:txBody>
      <dsp:txXfrm rot="10800000">
        <a:off x="1952376" y="1512282"/>
        <a:ext cx="5151253" cy="1163260"/>
      </dsp:txXfrm>
    </dsp:sp>
    <dsp:sp modelId="{7AF871DE-049A-394F-A577-9AB4B5ECEA5D}">
      <dsp:nvSpPr>
        <dsp:cNvPr id="0" name=""/>
        <dsp:cNvSpPr/>
      </dsp:nvSpPr>
      <dsp:spPr>
        <a:xfrm>
          <a:off x="1079931" y="1512282"/>
          <a:ext cx="1163260" cy="1163260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13B846-319F-7946-BBE8-744AF96713C8}">
      <dsp:nvSpPr>
        <dsp:cNvPr id="0" name=""/>
        <dsp:cNvSpPr/>
      </dsp:nvSpPr>
      <dsp:spPr>
        <a:xfrm rot="10800000">
          <a:off x="1661561" y="3022784"/>
          <a:ext cx="5442068" cy="1163260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2966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cap="none" spc="0" dirty="0" smtClean="0">
              <a:ln w="1905"/>
              <a:effectLst/>
            </a:rPr>
            <a:t>Virus</a:t>
          </a:r>
        </a:p>
      </dsp:txBody>
      <dsp:txXfrm rot="10800000">
        <a:off x="1952376" y="3022784"/>
        <a:ext cx="5151253" cy="1163260"/>
      </dsp:txXfrm>
    </dsp:sp>
    <dsp:sp modelId="{4FD3B78B-DF90-3745-894C-CA0BB33EE06B}">
      <dsp:nvSpPr>
        <dsp:cNvPr id="0" name=""/>
        <dsp:cNvSpPr/>
      </dsp:nvSpPr>
      <dsp:spPr>
        <a:xfrm>
          <a:off x="1079931" y="3022784"/>
          <a:ext cx="1163260" cy="1163260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B6DAC-7F43-E44D-B479-8022E9D74618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95DC0-993F-0B44-A392-6C6299BAC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6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they think of when they hear the word “HIV”?</a:t>
            </a:r>
          </a:p>
          <a:p>
            <a:r>
              <a:rPr lang="en-US" dirty="0" smtClean="0"/>
              <a:t>How do they think it can be spread?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95DC0-993F-0B44-A392-6C6299BACE3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13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http://aids.gov/hiv-aids-basics/prevention/hiv-testing/hiv-test-types/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95DC0-993F-0B44-A392-6C6299BACE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20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http://www.webmd.com/hiv-aids/guide/understanding-aids-hiv-treatment?page=3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95DC0-993F-0B44-A392-6C6299BACE3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84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aids.gov/</a:t>
            </a:r>
            <a:r>
              <a:rPr lang="en-US" dirty="0" err="1" smtClean="0"/>
              <a:t>hiv</a:t>
            </a:r>
            <a:r>
              <a:rPr lang="en-US" dirty="0" smtClean="0"/>
              <a:t>-aids-basics/prevention/</a:t>
            </a:r>
            <a:r>
              <a:rPr lang="en-US" dirty="0" err="1" smtClean="0"/>
              <a:t>hiv</a:t>
            </a:r>
            <a:r>
              <a:rPr lang="en-US" dirty="0" smtClean="0"/>
              <a:t>-testing/</a:t>
            </a:r>
            <a:r>
              <a:rPr lang="en-US" dirty="0" err="1" smtClean="0"/>
              <a:t>hiv</a:t>
            </a:r>
            <a:r>
              <a:rPr lang="en-US" dirty="0" smtClean="0"/>
              <a:t>-test-types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95DC0-993F-0B44-A392-6C6299BACE3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23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http://www.cintihealthnetwork.org/sitepages/PROGRAMS_chccp_partners.html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95DC0-993F-0B44-A392-6C6299BACE3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41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Stine, Gerald J.F.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Aids Update 2014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New York: McGraw-Hill, 2014. 53. Print.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95DC0-993F-0B44-A392-6C6299BACE3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09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Stine, Gerald J.F.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Aids Update 2014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New York: McGraw-Hill, 2014. 7,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182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Print.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"What Is HIV/AIDS?"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AIDS.gov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U.S. Department of Health and Human Services, 06 June 2012. Web. 04 Mar. 2014. &lt;http://aids.gov/hiv-aids-basics/hiv-aids-101/what-is-hiv-aids/&gt;.</a:t>
            </a:r>
            <a:endParaRPr lang="en-US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95DC0-993F-0B44-A392-6C6299BACE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98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"How Do You Get HIV or AIDS?"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AIDS.gov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U.S. Department of Health and Human Services, 06 June 2012. Web. 04 Mar. 2014. &lt;http://aids.gov/hiv-aids-basics/hiv-aids-101/how-you-	get-hiv-aids/&gt;.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95DC0-993F-0B44-A392-6C6299BACE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94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Chart from one of my classes that has risk by exposure</a:t>
            </a:r>
          </a:p>
          <a:p>
            <a:r>
              <a:rPr lang="en-US" dirty="0" smtClean="0"/>
              <a:t>Chart from one of my classes that has risk of transmission by disease stage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95DC0-993F-0B44-A392-6C6299BACE3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56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Stine, Gerald J.F.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Aids Update 2014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New York: McGraw-Hill, 2014. 178. Print.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95DC0-993F-0B44-A392-6C6299BACE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86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Stine, Gerald J.F.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Aids Update 2014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New York: McGraw-Hill, 2014. 158,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182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Print.</a:t>
            </a:r>
            <a:endParaRPr lang="en-US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95DC0-993F-0B44-A392-6C6299BACE3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46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"Opportunistic Infections."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AIDS.gov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U.S. Department of Health and Human Services, 16 Nov. 2010. Web. 04 Mar. 2014. &lt;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http://aids.gov/hiv-aids-basics/staying-healthy-with-hiv-aids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	potential-related-health-problems/opportunistic-infections/&gt;.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95DC0-993F-0B44-A392-6C6299BACE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88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Hesson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Ted, and Emily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DeRuy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"Pope Francis' Views on Contraception Could Impact AIDS Work." Fusion, 14 Mar. 2013. Web. 05 Mar. 2014. &lt;http://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fusion.net/modern_life/story/pope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	francis-views-contraception-impact-aids-work-15479&gt;.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95DC0-993F-0B44-A392-6C6299BACE3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99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A1A2-7D20-4E45-9AF2-361B56EC3CF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43F3-8B8B-8F42-88B2-C3FF52008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A1A2-7D20-4E45-9AF2-361B56EC3CF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43F3-8B8B-8F42-88B2-C3FF52008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A1A2-7D20-4E45-9AF2-361B56EC3CF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43F3-8B8B-8F42-88B2-C3FF52008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A1A2-7D20-4E45-9AF2-361B56EC3CF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43F3-8B8B-8F42-88B2-C3FF52008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A1A2-7D20-4E45-9AF2-361B56EC3CF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43F3-8B8B-8F42-88B2-C3FF52008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A1A2-7D20-4E45-9AF2-361B56EC3CF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43F3-8B8B-8F42-88B2-C3FF52008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A1A2-7D20-4E45-9AF2-361B56EC3CF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43F3-8B8B-8F42-88B2-C3FF52008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A1A2-7D20-4E45-9AF2-361B56EC3CF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43F3-8B8B-8F42-88B2-C3FF52008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A1A2-7D20-4E45-9AF2-361B56EC3CF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43F3-8B8B-8F42-88B2-C3FF52008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A1A2-7D20-4E45-9AF2-361B56EC3CF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43F3-8B8B-8F42-88B2-C3FF52008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A1A2-7D20-4E45-9AF2-361B56EC3CF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43F3-8B8B-8F42-88B2-C3FF520084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04EBA1A2-7D20-4E45-9AF2-361B56EC3CF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FB4B43F3-8B8B-8F42-88B2-C3FF52008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HIV and AIDS: Protecting Yourself, Protecting Others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Lee, Mollie Williams, and Andrew Frankart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the Spread of HIV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1775202" y="614452"/>
            <a:ext cx="8602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7753" y="2149008"/>
            <a:ext cx="7121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85852" y="3651379"/>
            <a:ext cx="6857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97% chance of detecting HIV after three months</a:t>
            </a:r>
          </a:p>
          <a:p>
            <a:r>
              <a:rPr lang="en-US" dirty="0" smtClean="0"/>
              <a:t>Types of HIV Testing:</a:t>
            </a:r>
          </a:p>
          <a:p>
            <a:pPr lvl="1"/>
            <a:r>
              <a:rPr lang="en-US" dirty="0" smtClean="0"/>
              <a:t>Antibody Tests (Blood, Oral Fluid, or Urine Sample)</a:t>
            </a:r>
            <a:endParaRPr lang="en-US" dirty="0"/>
          </a:p>
          <a:p>
            <a:pPr lvl="2"/>
            <a:r>
              <a:rPr lang="en-US" dirty="0" smtClean="0"/>
              <a:t>Enzyme immunoassays (Up to 2 weeks)</a:t>
            </a:r>
          </a:p>
          <a:p>
            <a:pPr lvl="2"/>
            <a:r>
              <a:rPr lang="en-US" dirty="0" smtClean="0"/>
              <a:t>Rapid HIV Antibody (10 – 20 minutes)</a:t>
            </a:r>
          </a:p>
          <a:p>
            <a:pPr lvl="1"/>
            <a:r>
              <a:rPr lang="en-US" dirty="0" smtClean="0"/>
              <a:t>Antigen Tests (Blood Sample)</a:t>
            </a:r>
          </a:p>
          <a:p>
            <a:pPr lvl="2"/>
            <a:r>
              <a:rPr lang="en-US" dirty="0" smtClean="0"/>
              <a:t>From 1 – 3 weeks after possible infection</a:t>
            </a:r>
          </a:p>
          <a:p>
            <a:pPr lvl="1"/>
            <a:r>
              <a:rPr lang="en-US" dirty="0" smtClean="0"/>
              <a:t>Polymerase Chain Reaction Test</a:t>
            </a:r>
          </a:p>
          <a:p>
            <a:pPr lvl="2"/>
            <a:r>
              <a:rPr lang="en-US" dirty="0" smtClean="0"/>
              <a:t>Identifies genetic material of HIV in blood within 2-3 weeks of infection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Obtain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HIV Tests are available at:</a:t>
            </a:r>
          </a:p>
          <a:p>
            <a:pPr lvl="1"/>
            <a:r>
              <a:rPr lang="en-US" dirty="0" smtClean="0"/>
              <a:t>Local health department</a:t>
            </a:r>
          </a:p>
          <a:p>
            <a:pPr lvl="1"/>
            <a:r>
              <a:rPr lang="en-US" dirty="0" smtClean="0"/>
              <a:t>Public health clinics</a:t>
            </a:r>
          </a:p>
          <a:p>
            <a:pPr lvl="2"/>
            <a:r>
              <a:rPr lang="en-US" dirty="0" smtClean="0"/>
              <a:t>Elm Street Health Center (0.59 miles)</a:t>
            </a:r>
          </a:p>
          <a:p>
            <a:pPr lvl="2"/>
            <a:r>
              <a:rPr lang="en-US" dirty="0" smtClean="0"/>
              <a:t>Price Hill Health Center (1.26 miles)</a:t>
            </a:r>
          </a:p>
          <a:p>
            <a:pPr lvl="1"/>
            <a:r>
              <a:rPr lang="en-US" dirty="0" smtClean="0"/>
              <a:t>Doctor’s office</a:t>
            </a:r>
          </a:p>
          <a:p>
            <a:pPr lvl="1"/>
            <a:r>
              <a:rPr lang="en-US" dirty="0" smtClean="0"/>
              <a:t>AIDS service organizations</a:t>
            </a:r>
          </a:p>
          <a:p>
            <a:pPr lvl="1"/>
            <a:r>
              <a:rPr lang="en-US" dirty="0" smtClean="0"/>
              <a:t>Planned Parenthood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Despite the lack of a complete cure, HIV can still be treated.</a:t>
            </a:r>
          </a:p>
          <a:p>
            <a:r>
              <a:rPr lang="en-US" dirty="0" smtClean="0"/>
              <a:t>Treated with combination drug therapies, also known as “cocktails.”</a:t>
            </a:r>
          </a:p>
          <a:p>
            <a:r>
              <a:rPr lang="en-US" dirty="0" smtClean="0"/>
              <a:t>Functions of drug therapies include:</a:t>
            </a:r>
          </a:p>
          <a:p>
            <a:pPr lvl="1"/>
            <a:r>
              <a:rPr lang="en-US" dirty="0" smtClean="0"/>
              <a:t>Inhibiting HIV from entering and infecting white blood cells.</a:t>
            </a:r>
          </a:p>
          <a:p>
            <a:pPr lvl="1"/>
            <a:r>
              <a:rPr lang="en-US" dirty="0" smtClean="0"/>
              <a:t>Prevent HIV from replicating and creating new HIV viruses.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Most HIV treatment consists of taking 3 different antiretroviral medications, from 2 different classes of drugs</a:t>
            </a:r>
          </a:p>
          <a:p>
            <a:pPr lvl="2"/>
            <a:r>
              <a:rPr lang="en-US" dirty="0" smtClean="0"/>
              <a:t>Protects against drug resistance</a:t>
            </a:r>
          </a:p>
          <a:p>
            <a:pPr lvl="2"/>
            <a:r>
              <a:rPr lang="en-US" dirty="0" smtClean="0"/>
              <a:t>Will control the amount of virus in your body and protect your immune system</a:t>
            </a:r>
          </a:p>
          <a:p>
            <a:pPr lvl="2"/>
            <a:r>
              <a:rPr lang="en-US" dirty="0" smtClean="0"/>
              <a:t>The various drugs will act on different stages of the HIV life-cycle.</a:t>
            </a:r>
            <a:r>
              <a:rPr lang="en-US" dirty="0"/>
              <a:t>	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87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Obtain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University of Cincinnati Infectious Disease Center</a:t>
            </a:r>
          </a:p>
          <a:p>
            <a:pPr lvl="1"/>
            <a:r>
              <a:rPr lang="en-US" dirty="0" smtClean="0"/>
              <a:t>Provides primary and consultative care</a:t>
            </a:r>
          </a:p>
          <a:p>
            <a:r>
              <a:rPr lang="en-US" dirty="0" smtClean="0"/>
              <a:t>University Hospital Center for Emergency Care, HIV Early Prevention Program</a:t>
            </a:r>
          </a:p>
          <a:p>
            <a:pPr lvl="1"/>
            <a:r>
              <a:rPr lang="en-US" dirty="0" smtClean="0"/>
              <a:t>HIV testing and counseling programs for both walk-in and registered patients</a:t>
            </a:r>
          </a:p>
          <a:p>
            <a:r>
              <a:rPr lang="en-US" dirty="0" smtClean="0"/>
              <a:t>STOP AIDS</a:t>
            </a:r>
          </a:p>
          <a:p>
            <a:pPr lvl="1"/>
            <a:r>
              <a:rPr lang="en-US" dirty="0" smtClean="0"/>
              <a:t>Provides outreach, education, and medical case management services for HIV-positive patients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49585" y="2967335"/>
            <a:ext cx="5244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QUESTIONS?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58392" y="2266661"/>
            <a:ext cx="386447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HIV</a:t>
            </a:r>
            <a:endParaRPr lang="en-US" sz="12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20090727">
            <a:off x="638778" y="1262376"/>
            <a:ext cx="3551348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Emotions?</a:t>
            </a:r>
            <a:endParaRPr lang="en-US" sz="4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55360">
            <a:off x="5374712" y="1337876"/>
            <a:ext cx="36433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5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Thoughts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3990" y="4942949"/>
            <a:ext cx="82863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do you know abou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 it?</a:t>
            </a:r>
            <a:endParaRPr 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HIV?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1833131" y="641727"/>
            <a:ext cx="6215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62483" y="2145430"/>
            <a:ext cx="3692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5975" y="3713996"/>
            <a:ext cx="5950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vs.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HIV</a:t>
            </a:r>
          </a:p>
          <a:p>
            <a:pPr lvl="1"/>
            <a:r>
              <a:rPr lang="en-US" dirty="0" smtClean="0"/>
              <a:t>Infection itself</a:t>
            </a:r>
          </a:p>
          <a:p>
            <a:pPr lvl="1"/>
            <a:r>
              <a:rPr lang="en-US" dirty="0" smtClean="0"/>
              <a:t>Multiple stages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AIDS</a:t>
            </a:r>
          </a:p>
          <a:p>
            <a:pPr lvl="1"/>
            <a:r>
              <a:rPr lang="en-US" dirty="0" smtClean="0"/>
              <a:t>Acquired Immunodeficiency Syndrome</a:t>
            </a:r>
          </a:p>
          <a:p>
            <a:pPr lvl="1"/>
            <a:r>
              <a:rPr lang="en-US" dirty="0" smtClean="0"/>
              <a:t>Last stage of HIV infection</a:t>
            </a:r>
          </a:p>
          <a:p>
            <a:pPr lvl="1"/>
            <a:r>
              <a:rPr lang="en-US" dirty="0" smtClean="0"/>
              <a:t>Defined by HIV diagnosis, cell counts, and presence of specific 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Spread HIV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Body fluids containing virus</a:t>
            </a:r>
          </a:p>
          <a:p>
            <a:pPr lvl="1"/>
            <a:r>
              <a:rPr lang="en-US" dirty="0" smtClean="0"/>
              <a:t>Semen</a:t>
            </a:r>
          </a:p>
          <a:p>
            <a:pPr lvl="1"/>
            <a:r>
              <a:rPr lang="en-US" dirty="0" smtClean="0"/>
              <a:t>Vaginal fluids</a:t>
            </a:r>
          </a:p>
          <a:p>
            <a:pPr lvl="1"/>
            <a:r>
              <a:rPr lang="en-US" dirty="0" smtClean="0"/>
              <a:t>Breast milk</a:t>
            </a:r>
          </a:p>
          <a:p>
            <a:pPr lvl="1"/>
            <a:r>
              <a:rPr lang="en-US" dirty="0" smtClean="0"/>
              <a:t>Blood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Methods of transmission</a:t>
            </a:r>
          </a:p>
          <a:p>
            <a:pPr lvl="1"/>
            <a:r>
              <a:rPr lang="en-US" dirty="0" smtClean="0"/>
              <a:t>Sexual contact</a:t>
            </a:r>
          </a:p>
          <a:p>
            <a:pPr lvl="1"/>
            <a:r>
              <a:rPr lang="en-US" dirty="0" smtClean="0"/>
              <a:t>Breastfeeding</a:t>
            </a:r>
          </a:p>
          <a:p>
            <a:pPr lvl="1"/>
            <a:r>
              <a:rPr lang="en-US" dirty="0" smtClean="0"/>
              <a:t>Pregnancy and birth</a:t>
            </a:r>
          </a:p>
          <a:p>
            <a:pPr lvl="1"/>
            <a:r>
              <a:rPr lang="en-US" dirty="0" smtClean="0"/>
              <a:t>Blood transfusions</a:t>
            </a:r>
          </a:p>
          <a:p>
            <a:pPr lvl="1"/>
            <a:r>
              <a:rPr lang="en-US" dirty="0" smtClean="0"/>
              <a:t>Injection drug use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of Spread by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53128"/>
          </a:xfrm>
        </p:spPr>
        <p:txBody>
          <a:bodyPr>
            <a:normAutofit fontScale="47500" lnSpcReduction="20000"/>
          </a:bodyPr>
          <a:lstStyle/>
          <a:p>
            <a:pPr defTabSz="914319">
              <a:buNone/>
            </a:pPr>
            <a:r>
              <a:rPr lang="en-US" sz="3789" u="sng" dirty="0" smtClean="0">
                <a:solidFill>
                  <a:srgbClr val="000000"/>
                </a:solidFill>
                <a:latin typeface="Verdana"/>
                <a:ea typeface="Garamond" pitchFamily="-109" charset="0"/>
                <a:cs typeface="Verdana"/>
              </a:rPr>
              <a:t>Sexual intercourse:</a:t>
            </a:r>
            <a:endParaRPr lang="en-US" sz="3789" dirty="0" smtClean="0">
              <a:solidFill>
                <a:srgbClr val="000000"/>
              </a:solidFill>
              <a:latin typeface="Verdana"/>
              <a:ea typeface="Garamond" pitchFamily="-109" charset="0"/>
              <a:cs typeface="Verdana"/>
            </a:endParaRPr>
          </a:p>
          <a:p>
            <a:pPr defTabSz="914319"/>
            <a:r>
              <a:rPr lang="en-US" sz="3789" dirty="0" smtClean="0">
                <a:solidFill>
                  <a:srgbClr val="000000"/>
                </a:solidFill>
                <a:latin typeface="Verdana"/>
                <a:ea typeface="Garamond" pitchFamily="-109" charset="0"/>
                <a:cs typeface="Verdana"/>
              </a:rPr>
              <a:t>Female-to-male transmission		1 in 700 to 1 in 3,000</a:t>
            </a:r>
          </a:p>
          <a:p>
            <a:pPr defTabSz="914319"/>
            <a:r>
              <a:rPr lang="en-US" sz="3789" dirty="0" smtClean="0">
                <a:solidFill>
                  <a:srgbClr val="000000"/>
                </a:solidFill>
                <a:latin typeface="Verdana"/>
                <a:ea typeface="Garamond" pitchFamily="-109" charset="0"/>
                <a:cs typeface="Verdana"/>
              </a:rPr>
              <a:t>Male-to-female transmission		1 in 200 to 1 in 2,000</a:t>
            </a:r>
          </a:p>
          <a:p>
            <a:pPr defTabSz="914319"/>
            <a:r>
              <a:rPr lang="en-US" sz="3789" dirty="0" smtClean="0">
                <a:solidFill>
                  <a:srgbClr val="000000"/>
                </a:solidFill>
                <a:latin typeface="Verdana"/>
                <a:ea typeface="Garamond" pitchFamily="-109" charset="0"/>
                <a:cs typeface="Verdana"/>
              </a:rPr>
              <a:t>Male-to-male transmission		1 in 10 to 1 in 1,600</a:t>
            </a:r>
          </a:p>
          <a:p>
            <a:pPr defTabSz="914319"/>
            <a:endParaRPr lang="en-US" sz="3789" b="1" dirty="0" smtClean="0">
              <a:solidFill>
                <a:srgbClr val="000000"/>
              </a:solidFill>
              <a:latin typeface="Verdana"/>
              <a:ea typeface="Garamond" pitchFamily="-109" charset="0"/>
              <a:cs typeface="Verdana"/>
            </a:endParaRPr>
          </a:p>
          <a:p>
            <a:pPr defTabSz="914319">
              <a:buNone/>
            </a:pPr>
            <a:r>
              <a:rPr lang="en-US" sz="3789" u="sng" dirty="0" smtClean="0">
                <a:solidFill>
                  <a:srgbClr val="000000"/>
                </a:solidFill>
                <a:latin typeface="Verdana"/>
                <a:ea typeface="Garamond" pitchFamily="-109" charset="0"/>
                <a:cs typeface="Verdana"/>
              </a:rPr>
              <a:t>Blood exposure:</a:t>
            </a:r>
            <a:endParaRPr lang="en-US" sz="3789" dirty="0" smtClean="0">
              <a:solidFill>
                <a:srgbClr val="000000"/>
              </a:solidFill>
              <a:latin typeface="Verdana"/>
              <a:ea typeface="Garamond" pitchFamily="-109" charset="0"/>
              <a:cs typeface="Verdana"/>
            </a:endParaRPr>
          </a:p>
          <a:p>
            <a:pPr defTabSz="914319"/>
            <a:r>
              <a:rPr lang="en-US" sz="3789" dirty="0" smtClean="0">
                <a:solidFill>
                  <a:srgbClr val="000000"/>
                </a:solidFill>
                <a:latin typeface="Verdana"/>
                <a:ea typeface="Garamond" pitchFamily="-109" charset="0"/>
                <a:cs typeface="Verdana"/>
              </a:rPr>
              <a:t>Needle stick (with AZT PEP)		1 in 200 (1 in 10,000)</a:t>
            </a:r>
          </a:p>
          <a:p>
            <a:pPr defTabSz="914319"/>
            <a:r>
              <a:rPr lang="en-US" sz="3789" dirty="0" smtClean="0">
                <a:solidFill>
                  <a:srgbClr val="000000"/>
                </a:solidFill>
                <a:latin typeface="Verdana"/>
                <a:ea typeface="Garamond" pitchFamily="-109" charset="0"/>
                <a:cs typeface="Verdana"/>
              </a:rPr>
              <a:t>Needle sharing			1 in 150</a:t>
            </a:r>
          </a:p>
          <a:p>
            <a:pPr defTabSz="914319"/>
            <a:r>
              <a:rPr lang="en-US" sz="3789" dirty="0" smtClean="0">
                <a:solidFill>
                  <a:srgbClr val="000000"/>
                </a:solidFill>
                <a:latin typeface="Verdana"/>
                <a:ea typeface="Garamond" pitchFamily="-109" charset="0"/>
                <a:cs typeface="Verdana"/>
              </a:rPr>
              <a:t>Transfusion of infected blood		95 in 100</a:t>
            </a:r>
            <a:endParaRPr lang="en-US" sz="3789" b="1" dirty="0" smtClean="0">
              <a:solidFill>
                <a:srgbClr val="000000"/>
              </a:solidFill>
              <a:latin typeface="Verdana"/>
              <a:ea typeface="Garamond" pitchFamily="-109" charset="0"/>
              <a:cs typeface="Verdana"/>
            </a:endParaRPr>
          </a:p>
          <a:p>
            <a:pPr defTabSz="914319"/>
            <a:endParaRPr lang="en-US" sz="3789" b="1" dirty="0" smtClean="0">
              <a:solidFill>
                <a:srgbClr val="000000"/>
              </a:solidFill>
              <a:latin typeface="Verdana"/>
              <a:ea typeface="Garamond" pitchFamily="-109" charset="0"/>
              <a:cs typeface="Verdana"/>
            </a:endParaRPr>
          </a:p>
          <a:p>
            <a:pPr defTabSz="914319">
              <a:buNone/>
            </a:pPr>
            <a:r>
              <a:rPr lang="en-US" sz="3789" u="sng" dirty="0" smtClean="0">
                <a:solidFill>
                  <a:srgbClr val="000000"/>
                </a:solidFill>
                <a:latin typeface="Verdana"/>
                <a:ea typeface="Garamond" pitchFamily="-109" charset="0"/>
                <a:cs typeface="Verdana"/>
              </a:rPr>
              <a:t>Mother-infant transmission:</a:t>
            </a:r>
            <a:endParaRPr lang="en-US" sz="3789" dirty="0" smtClean="0">
              <a:solidFill>
                <a:srgbClr val="000000"/>
              </a:solidFill>
              <a:latin typeface="Verdana"/>
              <a:ea typeface="Garamond" pitchFamily="-109" charset="0"/>
              <a:cs typeface="Verdana"/>
            </a:endParaRPr>
          </a:p>
          <a:p>
            <a:pPr defTabSz="914319"/>
            <a:r>
              <a:rPr lang="en-US" sz="3789" dirty="0" smtClean="0">
                <a:solidFill>
                  <a:srgbClr val="000000"/>
                </a:solidFill>
                <a:latin typeface="Verdana"/>
                <a:ea typeface="Garamond" pitchFamily="-109" charset="0"/>
                <a:cs typeface="Verdana"/>
              </a:rPr>
              <a:t>Without AZT treatment				1 in 4</a:t>
            </a:r>
          </a:p>
          <a:p>
            <a:pPr defTabSz="914319"/>
            <a:r>
              <a:rPr lang="en-US" sz="3818" dirty="0" smtClean="0">
                <a:solidFill>
                  <a:srgbClr val="000000"/>
                </a:solidFill>
                <a:latin typeface="Verdana"/>
                <a:ea typeface="Garamond" pitchFamily="-109" charset="0"/>
                <a:cs typeface="Verdana"/>
              </a:rPr>
              <a:t>With AZT treatment			&lt;1 in 10</a:t>
            </a:r>
          </a:p>
          <a:p>
            <a:pPr defTabSz="914319"/>
            <a:r>
              <a:rPr lang="en-US" sz="3818" dirty="0" smtClean="0">
                <a:solidFill>
                  <a:srgbClr val="000000"/>
                </a:solidFill>
                <a:latin typeface="Verdana"/>
                <a:ea typeface="Garamond" pitchFamily="-109" charset="0"/>
                <a:cs typeface="Verdana"/>
              </a:rPr>
              <a:t>Combination antiretroviral therapy	&lt;1 in 50</a:t>
            </a:r>
          </a:p>
          <a:p>
            <a:pPr defTabSz="914319">
              <a:buNone/>
            </a:pPr>
            <a:endParaRPr lang="en-US" sz="3158" dirty="0" smtClean="0">
              <a:solidFill>
                <a:srgbClr val="000000"/>
              </a:solidFill>
              <a:latin typeface="Verdana"/>
              <a:ea typeface="Garamond" pitchFamily="-109" charset="0"/>
              <a:cs typeface="Verdana"/>
            </a:endParaRPr>
          </a:p>
          <a:p>
            <a:pPr defTabSz="914319"/>
            <a:endParaRPr lang="en-US" sz="3789" dirty="0" smtClean="0">
              <a:solidFill>
                <a:srgbClr val="000000"/>
              </a:solidFill>
              <a:latin typeface="Verdana"/>
              <a:ea typeface="Garamond" pitchFamily="-109" charset="0"/>
              <a:cs typeface="Verdan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4498" y="4846930"/>
            <a:ext cx="77016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smtClean="0">
                <a:solidFill>
                  <a:schemeClr val="bg1"/>
                </a:solidFill>
              </a:rPr>
              <a:t>Royce, </a:t>
            </a:r>
            <a:r>
              <a:rPr lang="en-US" sz="1500" i="1" dirty="0" err="1" smtClean="0">
                <a:solidFill>
                  <a:schemeClr val="bg1"/>
                </a:solidFill>
              </a:rPr>
              <a:t>Sena</a:t>
            </a:r>
            <a:r>
              <a:rPr lang="en-US" sz="1500" i="1" dirty="0" smtClean="0">
                <a:solidFill>
                  <a:schemeClr val="bg1"/>
                </a:solidFill>
              </a:rPr>
              <a:t>, Cates and Cohen, NEJM 336:1072-1078, 1997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Acute Infection</a:t>
            </a:r>
          </a:p>
          <a:p>
            <a:pPr lvl="1"/>
            <a:r>
              <a:rPr lang="en-US" dirty="0" smtClean="0"/>
              <a:t>70% of infected people experience symptoms similar to the flu or mononucleosis</a:t>
            </a:r>
          </a:p>
          <a:p>
            <a:pPr lvl="2"/>
            <a:r>
              <a:rPr lang="en-US" dirty="0" smtClean="0"/>
              <a:t>Fever</a:t>
            </a:r>
          </a:p>
          <a:p>
            <a:pPr lvl="2"/>
            <a:r>
              <a:rPr lang="en-US" dirty="0" smtClean="0"/>
              <a:t>Sore throat</a:t>
            </a:r>
          </a:p>
          <a:p>
            <a:pPr lvl="2"/>
            <a:r>
              <a:rPr lang="en-US" dirty="0" smtClean="0"/>
              <a:t>Headaches</a:t>
            </a:r>
          </a:p>
          <a:p>
            <a:pPr lvl="2"/>
            <a:r>
              <a:rPr lang="en-US" dirty="0" smtClean="0"/>
              <a:t>Swollen lymph nodes</a:t>
            </a:r>
          </a:p>
          <a:p>
            <a:pPr lvl="1"/>
            <a:r>
              <a:rPr lang="en-US" dirty="0" smtClean="0"/>
              <a:t>Lasts one to four weeks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Asymptomatic HIV Disease Stage</a:t>
            </a:r>
          </a:p>
          <a:p>
            <a:pPr lvl="1"/>
            <a:r>
              <a:rPr lang="en-US" dirty="0" smtClean="0"/>
              <a:t>Untreated people can seem healthy for a range of 0.5 to 11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Chronic Symptomatic HIV Disease Stage</a:t>
            </a:r>
          </a:p>
          <a:p>
            <a:pPr lvl="1"/>
            <a:r>
              <a:rPr lang="en-US" dirty="0" smtClean="0"/>
              <a:t>Wide range of effects</a:t>
            </a:r>
          </a:p>
          <a:p>
            <a:pPr lvl="2"/>
            <a:r>
              <a:rPr lang="en-US" dirty="0" smtClean="0"/>
              <a:t>Fever</a:t>
            </a:r>
          </a:p>
          <a:p>
            <a:pPr lvl="2"/>
            <a:r>
              <a:rPr lang="en-US" dirty="0" smtClean="0"/>
              <a:t>Weight loss</a:t>
            </a:r>
          </a:p>
          <a:p>
            <a:pPr lvl="2"/>
            <a:r>
              <a:rPr lang="en-US" dirty="0" smtClean="0"/>
              <a:t>Fatigue</a:t>
            </a:r>
          </a:p>
          <a:p>
            <a:pPr lvl="2"/>
            <a:r>
              <a:rPr lang="en-US" dirty="0" smtClean="0"/>
              <a:t>Abdominal issues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AIDS</a:t>
            </a:r>
          </a:p>
          <a:p>
            <a:pPr lvl="1"/>
            <a:r>
              <a:rPr lang="en-US" dirty="0" smtClean="0"/>
              <a:t>Numerous types of patient experiences</a:t>
            </a:r>
          </a:p>
          <a:p>
            <a:pPr lvl="1"/>
            <a:r>
              <a:rPr lang="en-US" dirty="0" smtClean="0"/>
              <a:t>Severely damaged immune system</a:t>
            </a:r>
          </a:p>
          <a:p>
            <a:pPr lvl="1"/>
            <a:r>
              <a:rPr lang="en-US" dirty="0" smtClean="0"/>
              <a:t>Susceptible to many diseases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Opportunistic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of conditions that may appear more often in people with damaged immune systems, including:</a:t>
            </a:r>
          </a:p>
          <a:p>
            <a:pPr lvl="1"/>
            <a:r>
              <a:rPr lang="en-US" dirty="0" smtClean="0"/>
              <a:t>Kaposi’s sarcoma</a:t>
            </a:r>
          </a:p>
          <a:p>
            <a:pPr lvl="1"/>
            <a:r>
              <a:rPr lang="en-US" dirty="0" smtClean="0"/>
              <a:t>Tuberculosis</a:t>
            </a:r>
          </a:p>
          <a:p>
            <a:pPr lvl="1"/>
            <a:r>
              <a:rPr lang="en-US" dirty="0" smtClean="0"/>
              <a:t>Pneumonia</a:t>
            </a:r>
          </a:p>
          <a:p>
            <a:pPr lvl="1"/>
            <a:r>
              <a:rPr lang="en-US" dirty="0" err="1" smtClean="0"/>
              <a:t>Candidiasis</a:t>
            </a:r>
            <a:endParaRPr lang="en-US" dirty="0" smtClean="0"/>
          </a:p>
          <a:p>
            <a:pPr lvl="1"/>
            <a:r>
              <a:rPr lang="en-US" dirty="0" smtClean="0"/>
              <a:t>Invasive Cervical Cancer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2353</TotalTime>
  <Words>800</Words>
  <Application>Microsoft Office PowerPoint</Application>
  <PresentationFormat>On-screen Show (4:3)</PresentationFormat>
  <Paragraphs>160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HIV and AIDS: Protecting Yourself, Protecting Others</vt:lpstr>
      <vt:lpstr>PowerPoint Presentation</vt:lpstr>
      <vt:lpstr>What is HIV?</vt:lpstr>
      <vt:lpstr>HIV vs. AIDS</vt:lpstr>
      <vt:lpstr>Ways to Spread HIV</vt:lpstr>
      <vt:lpstr>Risk of Spread by Method</vt:lpstr>
      <vt:lpstr>Symptoms of Infection</vt:lpstr>
      <vt:lpstr>Symptoms of Infection</vt:lpstr>
      <vt:lpstr>Opportunistic Infections</vt:lpstr>
      <vt:lpstr>Preventing the Spread of HIV</vt:lpstr>
      <vt:lpstr>Testing</vt:lpstr>
      <vt:lpstr>Where to Obtain Testing</vt:lpstr>
      <vt:lpstr>Treatment</vt:lpstr>
      <vt:lpstr>Treatment</vt:lpstr>
      <vt:lpstr>Where to Obtain Treatment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 and AIDS: Protecting Yourself, Protecting Others</dc:title>
  <dc:creator>Andrew Frankart</dc:creator>
  <cp:lastModifiedBy>Mollie</cp:lastModifiedBy>
  <cp:revision>37</cp:revision>
  <dcterms:created xsi:type="dcterms:W3CDTF">2014-03-05T04:38:17Z</dcterms:created>
  <dcterms:modified xsi:type="dcterms:W3CDTF">2014-03-06T22:18:45Z</dcterms:modified>
</cp:coreProperties>
</file>